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306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egoe UI Black" panose="020B0A02040204020203" pitchFamily="34" charset="0"/>
      <p:bold r:id="rId8"/>
      <p:boldItalic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52" userDrawn="1">
          <p15:clr>
            <a:srgbClr val="A4A3A4"/>
          </p15:clr>
        </p15:guide>
        <p15:guide id="3" pos="2712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5304" userDrawn="1">
          <p15:clr>
            <a:srgbClr val="A4A3A4"/>
          </p15:clr>
        </p15:guide>
        <p15:guide id="8" pos="10536" userDrawn="1">
          <p15:clr>
            <a:srgbClr val="5ACBF0"/>
          </p15:clr>
        </p15:guide>
        <p15:guide id="9" pos="7896" userDrawn="1">
          <p15:clr>
            <a:srgbClr val="A4A3A4"/>
          </p15:clr>
        </p15:guide>
        <p15:guide id="10" pos="13104" userDrawn="1">
          <p15:clr>
            <a:srgbClr val="A4A3A4"/>
          </p15:clr>
        </p15:guide>
        <p15:guide id="11" pos="18168" userDrawn="1">
          <p15:clr>
            <a:srgbClr val="A4A3A4"/>
          </p15:clr>
        </p15:guide>
        <p15:guide id="12" pos="20836" userDrawn="1">
          <p15:clr>
            <a:srgbClr val="A4A3A4"/>
          </p15:clr>
        </p15:guide>
        <p15:guide id="13" pos="23328" userDrawn="1">
          <p15:clr>
            <a:srgbClr val="A4A3A4"/>
          </p15:clr>
        </p15:guide>
        <p15:guide id="14" pos="25944" userDrawn="1">
          <p15:clr>
            <a:srgbClr val="A4A3A4"/>
          </p15:clr>
        </p15:guide>
        <p15:guide id="15" pos="2844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FF"/>
    <a:srgbClr val="FF99FF"/>
    <a:srgbClr val="66FF66"/>
    <a:srgbClr val="9999FF"/>
    <a:srgbClr val="66FFFF"/>
    <a:srgbClr val="00FFCC"/>
    <a:srgbClr val="00FF99"/>
    <a:srgbClr val="66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319" autoAdjust="0"/>
  </p:normalViewPr>
  <p:slideViewPr>
    <p:cSldViewPr snapToGrid="0" showGuides="1">
      <p:cViewPr varScale="1">
        <p:scale>
          <a:sx n="19" d="100"/>
          <a:sy n="19" d="100"/>
        </p:scale>
        <p:origin x="690" y="96"/>
      </p:cViewPr>
      <p:guideLst>
        <p:guide pos="15552"/>
        <p:guide pos="2712"/>
        <p:guide orient="horz" pos="1104"/>
        <p:guide pos="5304"/>
        <p:guide pos="10536"/>
        <p:guide pos="7896"/>
        <p:guide pos="13104"/>
        <p:guide pos="18168"/>
        <p:guide pos="20836"/>
        <p:guide pos="23328"/>
        <p:guide pos="25944"/>
        <p:guide pos="2844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IOC\CHEM%20434_435\434L\CSU%20Cellulase%20CURE\Data%202020%20cur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IOC\CHEM%20434_435\434L\CSU%20Cellulase%20CURE\Data%202020%20cu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IOC\CHEM%20434_435\434L\CSU%20Cellulase%20CURE\Data%202020%20cu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600" dirty="0"/>
              <a:t>Percentage of Student Reporting Gain In </a:t>
            </a:r>
            <a:r>
              <a:rPr lang="en-US" sz="3600" dirty="0" smtClean="0"/>
              <a:t>Thinking </a:t>
            </a:r>
            <a:r>
              <a:rPr lang="en-US" sz="3600" dirty="0"/>
              <a:t>like a </a:t>
            </a:r>
            <a:r>
              <a:rPr lang="en-US" sz="3600" dirty="0" smtClean="0"/>
              <a:t>Scientist  </a:t>
            </a:r>
          </a:p>
          <a:p>
            <a:pPr>
              <a:defRPr sz="3600"/>
            </a:pPr>
            <a:r>
              <a:rPr lang="en-US" sz="3600" dirty="0" smtClean="0">
                <a:solidFill>
                  <a:srgbClr val="FFFF99"/>
                </a:solidFill>
              </a:rPr>
              <a:t>61-89% Great/Good</a:t>
            </a:r>
            <a:r>
              <a:rPr lang="en-US" sz="3600" baseline="0" dirty="0" smtClean="0">
                <a:solidFill>
                  <a:srgbClr val="FFFF99"/>
                </a:solidFill>
              </a:rPr>
              <a:t> Gain</a:t>
            </a:r>
            <a:endParaRPr lang="en-US" sz="3600" dirty="0">
              <a:solidFill>
                <a:srgbClr val="FFFF99"/>
              </a:solidFill>
            </a:endParaRPr>
          </a:p>
        </c:rich>
      </c:tx>
      <c:layout>
        <c:manualLayout>
          <c:xMode val="edge"/>
          <c:yMode val="edge"/>
          <c:x val="0.20306388100123618"/>
          <c:y val="1.4933730102813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430844510539757E-2"/>
          <c:y val="7.3498841656013489E-2"/>
          <c:w val="0.96141499689996524"/>
          <c:h val="0.64018000436253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Sheet1!$T$3</c:f>
              <c:strCache>
                <c:ptCount val="1"/>
                <c:pt idx="0">
                  <c:v>Ananlyzing data for patterns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Sheet1!$U$2:$AD$2</c:f>
              <c:strCache>
                <c:ptCount val="9"/>
                <c:pt idx="0">
                  <c:v>Great gain HSU</c:v>
                </c:pt>
                <c:pt idx="1">
                  <c:v>Great gain CSUSM</c:v>
                </c:pt>
                <c:pt idx="2">
                  <c:v>Good gain HSU</c:v>
                </c:pt>
                <c:pt idx="3">
                  <c:v>Good gain CSUSM</c:v>
                </c:pt>
                <c:pt idx="4">
                  <c:v>Moderate Gain HSU</c:v>
                </c:pt>
                <c:pt idx="5">
                  <c:v>Moderate Gain CSUSM</c:v>
                </c:pt>
                <c:pt idx="6">
                  <c:v>A little Gain HSU</c:v>
                </c:pt>
                <c:pt idx="7">
                  <c:v>A little Gain CSUSM</c:v>
                </c:pt>
                <c:pt idx="8">
                  <c:v>Neither gain nor loss HSU</c:v>
                </c:pt>
              </c:strCache>
            </c:strRef>
          </c:cat>
          <c:val>
            <c:numRef>
              <c:f>Sheet1!$U$3:$AD$3</c:f>
              <c:numCache>
                <c:formatCode>General</c:formatCode>
                <c:ptCount val="10"/>
                <c:pt idx="0" formatCode="0.0">
                  <c:v>19.230769230769234</c:v>
                </c:pt>
                <c:pt idx="1">
                  <c:v>30.56</c:v>
                </c:pt>
                <c:pt idx="2" formatCode="0.0">
                  <c:v>42.307692307692307</c:v>
                </c:pt>
                <c:pt idx="3">
                  <c:v>50</c:v>
                </c:pt>
                <c:pt idx="4" formatCode="0.0">
                  <c:v>26.923076923076923</c:v>
                </c:pt>
                <c:pt idx="5">
                  <c:v>11.11</c:v>
                </c:pt>
                <c:pt idx="6" formatCode="0.0">
                  <c:v>7.6923076923076925</c:v>
                </c:pt>
                <c:pt idx="7">
                  <c:v>8.33</c:v>
                </c:pt>
                <c:pt idx="8" formatCode="0.0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0-4A9F-9CD8-FC0BE4696C7E}"/>
            </c:ext>
          </c:extLst>
        </c:ser>
        <c:ser>
          <c:idx val="1"/>
          <c:order val="1"/>
          <c:tx>
            <c:strRef>
              <c:f>Sheet1!$T$4</c:f>
              <c:strCache>
                <c:ptCount val="1"/>
                <c:pt idx="0">
                  <c:v>Problem solving in general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Sheet1!$U$2:$AD$2</c:f>
              <c:strCache>
                <c:ptCount val="9"/>
                <c:pt idx="0">
                  <c:v>Great gain HSU</c:v>
                </c:pt>
                <c:pt idx="1">
                  <c:v>Great gain CSUSM</c:v>
                </c:pt>
                <c:pt idx="2">
                  <c:v>Good gain HSU</c:v>
                </c:pt>
                <c:pt idx="3">
                  <c:v>Good gain CSUSM</c:v>
                </c:pt>
                <c:pt idx="4">
                  <c:v>Moderate Gain HSU</c:v>
                </c:pt>
                <c:pt idx="5">
                  <c:v>Moderate Gain CSUSM</c:v>
                </c:pt>
                <c:pt idx="6">
                  <c:v>A little Gain HSU</c:v>
                </c:pt>
                <c:pt idx="7">
                  <c:v>A little Gain CSUSM</c:v>
                </c:pt>
                <c:pt idx="8">
                  <c:v>Neither gain nor loss HSU</c:v>
                </c:pt>
              </c:strCache>
            </c:strRef>
          </c:cat>
          <c:val>
            <c:numRef>
              <c:f>Sheet1!$U$4:$AD$4</c:f>
              <c:numCache>
                <c:formatCode>General</c:formatCode>
                <c:ptCount val="10"/>
                <c:pt idx="0" formatCode="0.0">
                  <c:v>38.461538461538467</c:v>
                </c:pt>
                <c:pt idx="1">
                  <c:v>30.56</c:v>
                </c:pt>
                <c:pt idx="2" formatCode="0.0">
                  <c:v>26.923076923076923</c:v>
                </c:pt>
                <c:pt idx="3">
                  <c:v>50</c:v>
                </c:pt>
                <c:pt idx="4" formatCode="0.0">
                  <c:v>23.076923076923077</c:v>
                </c:pt>
                <c:pt idx="5">
                  <c:v>11.11</c:v>
                </c:pt>
                <c:pt idx="6" formatCode="0.0">
                  <c:v>7.6923076923076925</c:v>
                </c:pt>
                <c:pt idx="7">
                  <c:v>8.33</c:v>
                </c:pt>
                <c:pt idx="8" formatCode="0.0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0-4A9F-9CD8-FC0BE4696C7E}"/>
            </c:ext>
          </c:extLst>
        </c:ser>
        <c:ser>
          <c:idx val="2"/>
          <c:order val="2"/>
          <c:tx>
            <c:strRef>
              <c:f>Sheet1!$T$5</c:f>
              <c:strCache>
                <c:ptCount val="1"/>
                <c:pt idx="0">
                  <c:v>Understanding the relevance of research to my coursework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Sheet1!$U$2:$AD$2</c:f>
              <c:strCache>
                <c:ptCount val="9"/>
                <c:pt idx="0">
                  <c:v>Great gain HSU</c:v>
                </c:pt>
                <c:pt idx="1">
                  <c:v>Great gain CSUSM</c:v>
                </c:pt>
                <c:pt idx="2">
                  <c:v>Good gain HSU</c:v>
                </c:pt>
                <c:pt idx="3">
                  <c:v>Good gain CSUSM</c:v>
                </c:pt>
                <c:pt idx="4">
                  <c:v>Moderate Gain HSU</c:v>
                </c:pt>
                <c:pt idx="5">
                  <c:v>Moderate Gain CSUSM</c:v>
                </c:pt>
                <c:pt idx="6">
                  <c:v>A little Gain HSU</c:v>
                </c:pt>
                <c:pt idx="7">
                  <c:v>A little Gain CSUSM</c:v>
                </c:pt>
                <c:pt idx="8">
                  <c:v>Neither gain nor loss HSU</c:v>
                </c:pt>
              </c:strCache>
            </c:strRef>
          </c:cat>
          <c:val>
            <c:numRef>
              <c:f>Sheet1!$U$5:$AD$5</c:f>
              <c:numCache>
                <c:formatCode>General</c:formatCode>
                <c:ptCount val="10"/>
                <c:pt idx="0" formatCode="0.0">
                  <c:v>42.307692307692307</c:v>
                </c:pt>
                <c:pt idx="1">
                  <c:v>55.56</c:v>
                </c:pt>
                <c:pt idx="2" formatCode="0.0">
                  <c:v>26.923076923076923</c:v>
                </c:pt>
                <c:pt idx="3">
                  <c:v>33.33</c:v>
                </c:pt>
                <c:pt idx="4" formatCode="0.0">
                  <c:v>7.6923076923076925</c:v>
                </c:pt>
                <c:pt idx="5">
                  <c:v>11.11</c:v>
                </c:pt>
                <c:pt idx="6" formatCode="0.0">
                  <c:v>11.538461538461538</c:v>
                </c:pt>
                <c:pt idx="7">
                  <c:v>0</c:v>
                </c:pt>
                <c:pt idx="8" formatCode="0.0">
                  <c:v>11.538461538461538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0-4A9F-9CD8-FC0BE4696C7E}"/>
            </c:ext>
          </c:extLst>
        </c:ser>
        <c:ser>
          <c:idx val="3"/>
          <c:order val="3"/>
          <c:tx>
            <c:strRef>
              <c:f>Sheet1!$T$6</c:f>
              <c:strCache>
                <c:ptCount val="1"/>
                <c:pt idx="0">
                  <c:v>Understanding the theory and concepts guiding my research project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Sheet1!$U$2:$AD$2</c:f>
              <c:strCache>
                <c:ptCount val="9"/>
                <c:pt idx="0">
                  <c:v>Great gain HSU</c:v>
                </c:pt>
                <c:pt idx="1">
                  <c:v>Great gain CSUSM</c:v>
                </c:pt>
                <c:pt idx="2">
                  <c:v>Good gain HSU</c:v>
                </c:pt>
                <c:pt idx="3">
                  <c:v>Good gain CSUSM</c:v>
                </c:pt>
                <c:pt idx="4">
                  <c:v>Moderate Gain HSU</c:v>
                </c:pt>
                <c:pt idx="5">
                  <c:v>Moderate Gain CSUSM</c:v>
                </c:pt>
                <c:pt idx="6">
                  <c:v>A little Gain HSU</c:v>
                </c:pt>
                <c:pt idx="7">
                  <c:v>A little Gain CSUSM</c:v>
                </c:pt>
                <c:pt idx="8">
                  <c:v>Neither gain nor loss HSU</c:v>
                </c:pt>
              </c:strCache>
            </c:strRef>
          </c:cat>
          <c:val>
            <c:numRef>
              <c:f>Sheet1!$U$6:$AD$6</c:f>
              <c:numCache>
                <c:formatCode>General</c:formatCode>
                <c:ptCount val="10"/>
                <c:pt idx="0" formatCode="0.0">
                  <c:v>34.615384615384613</c:v>
                </c:pt>
                <c:pt idx="1">
                  <c:v>47.22</c:v>
                </c:pt>
                <c:pt idx="2" formatCode="0.0">
                  <c:v>34.615384615384613</c:v>
                </c:pt>
                <c:pt idx="3">
                  <c:v>41.67</c:v>
                </c:pt>
                <c:pt idx="4" formatCode="0.0">
                  <c:v>15.384615384615385</c:v>
                </c:pt>
                <c:pt idx="5">
                  <c:v>11.11</c:v>
                </c:pt>
                <c:pt idx="6" formatCode="0.0">
                  <c:v>11.538461538461538</c:v>
                </c:pt>
                <c:pt idx="7">
                  <c:v>0</c:v>
                </c:pt>
                <c:pt idx="8" formatCode="0.0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0-4A9F-9CD8-FC0BE4696C7E}"/>
            </c:ext>
          </c:extLst>
        </c:ser>
        <c:ser>
          <c:idx val="4"/>
          <c:order val="4"/>
          <c:tx>
            <c:strRef>
              <c:f>Sheet1!$T$7</c:f>
              <c:strCache>
                <c:ptCount val="1"/>
                <c:pt idx="0">
                  <c:v>Learning from failures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Sheet1!$U$2:$AD$2</c:f>
              <c:strCache>
                <c:ptCount val="9"/>
                <c:pt idx="0">
                  <c:v>Great gain HSU</c:v>
                </c:pt>
                <c:pt idx="1">
                  <c:v>Great gain CSUSM</c:v>
                </c:pt>
                <c:pt idx="2">
                  <c:v>Good gain HSU</c:v>
                </c:pt>
                <c:pt idx="3">
                  <c:v>Good gain CSUSM</c:v>
                </c:pt>
                <c:pt idx="4">
                  <c:v>Moderate Gain HSU</c:v>
                </c:pt>
                <c:pt idx="5">
                  <c:v>Moderate Gain CSUSM</c:v>
                </c:pt>
                <c:pt idx="6">
                  <c:v>A little Gain HSU</c:v>
                </c:pt>
                <c:pt idx="7">
                  <c:v>A little Gain CSUSM</c:v>
                </c:pt>
                <c:pt idx="8">
                  <c:v>Neither gain nor loss HSU</c:v>
                </c:pt>
              </c:strCache>
            </c:strRef>
          </c:cat>
          <c:val>
            <c:numRef>
              <c:f>Sheet1!$U$7:$AC$7</c:f>
              <c:numCache>
                <c:formatCode>General</c:formatCode>
                <c:ptCount val="9"/>
                <c:pt idx="0" formatCode="0.0">
                  <c:v>57.692307692307686</c:v>
                </c:pt>
                <c:pt idx="2" formatCode="0.0">
                  <c:v>15.384615384615385</c:v>
                </c:pt>
                <c:pt idx="4" formatCode="0.0">
                  <c:v>15.384615384615385</c:v>
                </c:pt>
                <c:pt idx="6" formatCode="0.0">
                  <c:v>3.8461538461538463</c:v>
                </c:pt>
                <c:pt idx="8" formatCode="0.0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70-4A9F-9CD8-FC0BE4696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0823832"/>
        <c:axId val="570825800"/>
      </c:barChart>
      <c:catAx>
        <c:axId val="57082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25800"/>
        <c:crosses val="autoZero"/>
        <c:auto val="1"/>
        <c:lblAlgn val="ctr"/>
        <c:lblOffset val="100"/>
        <c:noMultiLvlLbl val="0"/>
      </c:catAx>
      <c:valAx>
        <c:axId val="57082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82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714368679545076E-2"/>
          <c:y val="0.78983871375508263"/>
          <c:w val="0.88257126264090979"/>
          <c:h val="0.20269442119351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Project</a:t>
            </a:r>
            <a:r>
              <a:rPr lang="en-US" baseline="0"/>
              <a:t> Ownership F2020 HSU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Sheet1!$J$28</c:f>
              <c:strCache>
                <c:ptCount val="1"/>
                <c:pt idx="0">
                  <c:v>Strongly Agree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Sheet1!$I$29:$I$33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Sheet1!$J$29:$J$33</c:f>
              <c:numCache>
                <c:formatCode>0.0</c:formatCode>
                <c:ptCount val="5"/>
                <c:pt idx="0">
                  <c:v>42.307692307692307</c:v>
                </c:pt>
                <c:pt idx="1">
                  <c:v>46.153846153846153</c:v>
                </c:pt>
                <c:pt idx="2">
                  <c:v>61.53846153846154</c:v>
                </c:pt>
                <c:pt idx="3">
                  <c:v>46.153846153846153</c:v>
                </c:pt>
                <c:pt idx="4">
                  <c:v>38.461538461538467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F-4860-8950-EB4377FFFC20}"/>
            </c:ext>
          </c:extLst>
        </c:ser>
        <c:ser>
          <c:idx val="1"/>
          <c:order val="1"/>
          <c:tx>
            <c:strRef>
              <c:f>Sheet1!$K$28</c:f>
              <c:strCache>
                <c:ptCount val="1"/>
                <c:pt idx="0">
                  <c:v>Somewhat agree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Sheet1!$I$29:$I$33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Sheet1!$K$29:$K$33</c:f>
              <c:numCache>
                <c:formatCode>0.0</c:formatCode>
                <c:ptCount val="5"/>
                <c:pt idx="0">
                  <c:v>34.615384615384613</c:v>
                </c:pt>
                <c:pt idx="1">
                  <c:v>30.76923076923077</c:v>
                </c:pt>
                <c:pt idx="2">
                  <c:v>19.230769230769234</c:v>
                </c:pt>
                <c:pt idx="3">
                  <c:v>30.76923076923077</c:v>
                </c:pt>
                <c:pt idx="4">
                  <c:v>34.615384615384613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F-4860-8950-EB4377FFFC20}"/>
            </c:ext>
          </c:extLst>
        </c:ser>
        <c:ser>
          <c:idx val="2"/>
          <c:order val="2"/>
          <c:tx>
            <c:strRef>
              <c:f>Sheet1!$L$28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Sheet1!$I$29:$I$33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Sheet1!$L$29:$L$33</c:f>
              <c:numCache>
                <c:formatCode>0.0</c:formatCode>
                <c:ptCount val="5"/>
                <c:pt idx="0">
                  <c:v>19.230769230769234</c:v>
                </c:pt>
                <c:pt idx="1">
                  <c:v>23.076923076923077</c:v>
                </c:pt>
                <c:pt idx="2">
                  <c:v>19.230769230769234</c:v>
                </c:pt>
                <c:pt idx="3">
                  <c:v>15.384615384615385</c:v>
                </c:pt>
                <c:pt idx="4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0F-4860-8950-EB4377FFFC20}"/>
            </c:ext>
          </c:extLst>
        </c:ser>
        <c:ser>
          <c:idx val="3"/>
          <c:order val="3"/>
          <c:tx>
            <c:strRef>
              <c:f>Sheet1!$M$28</c:f>
              <c:strCache>
                <c:ptCount val="1"/>
                <c:pt idx="0">
                  <c:v>Soemwhat disagree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Sheet1!$I$29:$I$33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Sheet1!$M$29:$M$33</c:f>
              <c:numCache>
                <c:formatCode>0.0</c:formatCode>
                <c:ptCount val="5"/>
                <c:pt idx="0">
                  <c:v>3.8461538461538463</c:v>
                </c:pt>
                <c:pt idx="1">
                  <c:v>0</c:v>
                </c:pt>
                <c:pt idx="2">
                  <c:v>0</c:v>
                </c:pt>
                <c:pt idx="3">
                  <c:v>7.6923076923076925</c:v>
                </c:pt>
                <c:pt idx="4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0F-4860-8950-EB4377FFFC20}"/>
            </c:ext>
          </c:extLst>
        </c:ser>
        <c:ser>
          <c:idx val="4"/>
          <c:order val="4"/>
          <c:tx>
            <c:strRef>
              <c:f>Sheet1!$N$28</c:f>
              <c:strCache>
                <c:ptCount val="1"/>
                <c:pt idx="0">
                  <c:v>Strongly Disagree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Sheet1!$I$29:$I$33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Sheet1!$N$29:$N$33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0F-4860-8950-EB4377FFF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742934520"/>
        <c:axId val="742932224"/>
      </c:barChart>
      <c:catAx>
        <c:axId val="742934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932224"/>
        <c:crosses val="autoZero"/>
        <c:auto val="1"/>
        <c:lblAlgn val="ctr"/>
        <c:lblOffset val="100"/>
        <c:noMultiLvlLbl val="0"/>
      </c:catAx>
      <c:valAx>
        <c:axId val="74293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93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Project</a:t>
            </a:r>
            <a:r>
              <a:rPr lang="en-US" baseline="0"/>
              <a:t> Ownership F2019 CSUSM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Sheet1!$J$36</c:f>
              <c:strCache>
                <c:ptCount val="1"/>
                <c:pt idx="0">
                  <c:v>Strongly Agree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Sheet1!$I$37:$I$41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Sheet1!$J$37:$J$41</c:f>
              <c:numCache>
                <c:formatCode>0.0</c:formatCode>
                <c:ptCount val="5"/>
                <c:pt idx="0">
                  <c:v>55.6</c:v>
                </c:pt>
                <c:pt idx="1">
                  <c:v>47.2</c:v>
                </c:pt>
                <c:pt idx="2">
                  <c:v>58.3</c:v>
                </c:pt>
                <c:pt idx="3" formatCode="General">
                  <c:v>69.400000000000006</c:v>
                </c:pt>
                <c:pt idx="4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C-482F-827E-0B08F21D9B51}"/>
            </c:ext>
          </c:extLst>
        </c:ser>
        <c:ser>
          <c:idx val="1"/>
          <c:order val="1"/>
          <c:tx>
            <c:strRef>
              <c:f>Sheet1!$K$36</c:f>
              <c:strCache>
                <c:ptCount val="1"/>
                <c:pt idx="0">
                  <c:v>Somewhat agree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Sheet1!$I$37:$I$41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Sheet1!$K$37:$K$41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30.6</c:v>
                </c:pt>
                <c:pt idx="2">
                  <c:v>36.1</c:v>
                </c:pt>
                <c:pt idx="3">
                  <c:v>25</c:v>
                </c:pt>
                <c:pt idx="4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C-482F-827E-0B08F21D9B51}"/>
            </c:ext>
          </c:extLst>
        </c:ser>
        <c:ser>
          <c:idx val="2"/>
          <c:order val="2"/>
          <c:tx>
            <c:strRef>
              <c:f>Sheet1!$L$36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Sheet1!$I$37:$I$41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Sheet1!$L$37:$L$41</c:f>
              <c:numCache>
                <c:formatCode>General</c:formatCode>
                <c:ptCount val="5"/>
                <c:pt idx="0">
                  <c:v>11.1</c:v>
                </c:pt>
                <c:pt idx="1">
                  <c:v>16.7</c:v>
                </c:pt>
                <c:pt idx="2">
                  <c:v>5.6</c:v>
                </c:pt>
                <c:pt idx="3">
                  <c:v>5.6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2C-482F-827E-0B08F21D9B51}"/>
            </c:ext>
          </c:extLst>
        </c:ser>
        <c:ser>
          <c:idx val="3"/>
          <c:order val="3"/>
          <c:tx>
            <c:strRef>
              <c:f>Sheet1!$M$36</c:f>
              <c:strCache>
                <c:ptCount val="1"/>
                <c:pt idx="0">
                  <c:v>Soemwhat disagree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Sheet1!$I$37:$I$41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Sheet1!$M$37:$M$41</c:f>
              <c:numCache>
                <c:formatCode>General</c:formatCode>
                <c:ptCount val="5"/>
                <c:pt idx="0">
                  <c:v>0</c:v>
                </c:pt>
                <c:pt idx="1">
                  <c:v>5.6</c:v>
                </c:pt>
                <c:pt idx="2">
                  <c:v>0</c:v>
                </c:pt>
                <c:pt idx="3">
                  <c:v>0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2C-482F-827E-0B08F21D9B51}"/>
            </c:ext>
          </c:extLst>
        </c:ser>
        <c:ser>
          <c:idx val="4"/>
          <c:order val="4"/>
          <c:tx>
            <c:strRef>
              <c:f>Sheet1!$N$36</c:f>
              <c:strCache>
                <c:ptCount val="1"/>
                <c:pt idx="0">
                  <c:v>Strongly Disagree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Sheet1!$I$37:$I$41</c:f>
              <c:strCache>
                <c:ptCount val="5"/>
                <c:pt idx="0">
                  <c:v>My findings in the lab are important to the scientific community.</c:v>
                </c:pt>
                <c:pt idx="1">
                  <c:v>My research in the lab will help to solve a problem in the world</c:v>
                </c:pt>
                <c:pt idx="2">
                  <c:v>My research project in the lab was interesting</c:v>
                </c:pt>
                <c:pt idx="3">
                  <c:v>The findings of my research project in the lab gave me a sense of personal achievement</c:v>
                </c:pt>
                <c:pt idx="4">
                  <c:v>I was responsible for the outcomes of my research in the lab</c:v>
                </c:pt>
              </c:strCache>
            </c:strRef>
          </c:cat>
          <c:val>
            <c:numRef>
              <c:f>Sheet1!$N$37:$N$41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2C-482F-827E-0B08F21D9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83463080"/>
        <c:axId val="483463408"/>
      </c:barChart>
      <c:catAx>
        <c:axId val="483463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63408"/>
        <c:crosses val="autoZero"/>
        <c:auto val="1"/>
        <c:lblAlgn val="ctr"/>
        <c:lblOffset val="100"/>
        <c:noMultiLvlLbl val="0"/>
      </c:catAx>
      <c:valAx>
        <c:axId val="48346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6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63F05-DF3E-4B57-AD67-635B63942C3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6337FC0-0AF3-4EDF-AAA2-1A0BC6CF9EBB}">
      <dgm:prSet phldrT="[Text]" custT="1"/>
      <dgm:spPr>
        <a:solidFill>
          <a:srgbClr val="9999FF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Isolate DNA from cow rumen microbes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Amplify the gene isolated DNA by PCR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Insert the gene sequence into expression vector and transform 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Top10 </a:t>
          </a:r>
          <a:r>
            <a:rPr lang="en-US" sz="3200" b="1" i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E. coli </a:t>
          </a:r>
        </a:p>
      </dgm:t>
    </dgm:pt>
    <dgm:pt modelId="{98221500-D5D4-4DDF-8370-0168538EBC57}" type="parTrans" cxnId="{1171D34A-AAA1-4C7F-8809-F0E8254E8144}">
      <dgm:prSet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A4E9FE-5703-448C-83AB-2E0698A71A92}" type="sibTrans" cxnId="{1171D34A-AAA1-4C7F-8809-F0E8254E8144}">
      <dgm:prSet custT="1"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12C9AD7-01A1-4230-80D0-95A555C15906}">
      <dgm:prSet phldrT="[Text]" custT="1"/>
      <dgm:spPr>
        <a:solidFill>
          <a:srgbClr val="00FFFF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Colony PCR to identify recombinant vectors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Isolate plasmid, sequence to verify cellulase gene insert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Transform 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BL21 </a:t>
          </a:r>
          <a:r>
            <a:rPr lang="en-US" sz="3200" b="1" i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E. coli</a:t>
          </a:r>
          <a:endParaRPr lang="en-US" sz="32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021FF5-B610-4996-9DF0-B370868440BA}" type="parTrans" cxnId="{DC21DE67-5C73-4F74-BC17-8CDF0E9C6DD7}">
      <dgm:prSet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3C902C-3D25-4A4E-9BB2-918D4938F52F}" type="sibTrans" cxnId="{DC21DE67-5C73-4F74-BC17-8CDF0E9C6DD7}">
      <dgm:prSet custT="1"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BDDA428-D395-4D3E-91D5-AD741A10B28B}">
      <dgm:prSet phldrT="[Text]" custT="1"/>
      <dgm:spPr>
        <a:solidFill>
          <a:srgbClr val="66FF99"/>
        </a:solidFill>
        <a:ln w="38100">
          <a:solidFill>
            <a:schemeClr val="bg1"/>
          </a:solidFill>
        </a:ln>
      </dgm:spPr>
      <dgm:t>
        <a:bodyPr/>
        <a:lstStyle/>
        <a:p>
          <a:endParaRPr lang="en-US" sz="32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Grow  culture </a:t>
          </a:r>
        </a:p>
        <a:p>
          <a:endParaRPr lang="en-US" sz="32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Activate protein production with IPTG</a:t>
          </a:r>
        </a:p>
      </dgm:t>
    </dgm:pt>
    <dgm:pt modelId="{82799285-219E-49A0-A349-06F1BAA51B15}" type="parTrans" cxnId="{D7751907-E689-42F2-B23E-9853B03D9562}">
      <dgm:prSet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2C040E-6DEF-4113-98D7-24E8B4F8B29D}" type="sibTrans" cxnId="{D7751907-E689-42F2-B23E-9853B03D9562}">
      <dgm:prSet custT="1"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D6A455-F948-40F1-9122-F6829B9DC2F1}">
      <dgm:prSet custT="1"/>
      <dgm:spPr>
        <a:solidFill>
          <a:srgbClr val="FFFF99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Isolate protein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Analyze concentration </a:t>
          </a:r>
        </a:p>
        <a:p>
          <a:endParaRPr lang="en-US" sz="32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purify the His-tagged proteins</a:t>
          </a:r>
        </a:p>
      </dgm:t>
    </dgm:pt>
    <dgm:pt modelId="{2BE66587-C6E1-4970-B194-ED4DEEE8846F}" type="parTrans" cxnId="{FCD3080B-DACE-45B4-98B6-49BD60B4F2BC}">
      <dgm:prSet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0008B9-2392-491A-BD8D-D160A399D91A}" type="sibTrans" cxnId="{FCD3080B-DACE-45B4-98B6-49BD60B4F2BC}">
      <dgm:prSet custT="1"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AB87B15-FE7E-4824-8FB8-54E454BA9441}">
      <dgm:prSet custT="1"/>
      <dgm:spPr>
        <a:solidFill>
          <a:srgbClr val="FF99FF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CMC Cellulase Plate Assay</a:t>
          </a:r>
          <a:endParaRPr lang="en-US" sz="3200" b="1" i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endParaRPr lang="en-US" sz="3200" b="1" i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n-US" sz="3200" b="1" i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Visualize Protein SDS-PAGE</a:t>
          </a:r>
        </a:p>
      </dgm:t>
    </dgm:pt>
    <dgm:pt modelId="{3437D26F-8DBD-4587-818A-BDD71611EF38}" type="parTrans" cxnId="{7BA3954B-BE2F-40D4-8BA4-51B7E42E242E}">
      <dgm:prSet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E3ACF6-F357-4D59-BD5C-6BF80C09E7D5}" type="sibTrans" cxnId="{7BA3954B-BE2F-40D4-8BA4-51B7E42E242E}">
      <dgm:prSet custT="1"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99E676-2CFE-4945-9EC2-50BD6A2D75C6}">
      <dgm:prSet custT="1"/>
      <dgm:spPr>
        <a:solidFill>
          <a:srgbClr val="9999FF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Further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Research</a:t>
          </a:r>
        </a:p>
        <a:p>
          <a:endParaRPr lang="en-US" sz="32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Scaffold</a:t>
          </a:r>
        </a:p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Student Design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873D9C1-7CC0-4C4B-AD0A-FC843663D940}" type="parTrans" cxnId="{DA3C1AD9-B5C2-40D4-8F5C-A0F1201E3457}">
      <dgm:prSet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9068D75-12DE-49A7-9680-0E68D837FD71}" type="sibTrans" cxnId="{DA3C1AD9-B5C2-40D4-8F5C-A0F1201E3457}">
      <dgm:prSet/>
      <dgm:spPr/>
      <dgm:t>
        <a:bodyPr/>
        <a:lstStyle/>
        <a:p>
          <a:endParaRPr lang="en-US" sz="32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F4ED5C4-C8FC-4D29-BDDB-F8784ACCAF66}" type="pres">
      <dgm:prSet presAssocID="{A4F63F05-DF3E-4B57-AD67-635B63942C36}" presName="Name0" presStyleCnt="0">
        <dgm:presLayoutVars>
          <dgm:dir/>
          <dgm:resizeHandles val="exact"/>
        </dgm:presLayoutVars>
      </dgm:prSet>
      <dgm:spPr/>
    </dgm:pt>
    <dgm:pt modelId="{C8715415-9170-45C8-B48B-91AFAC5A56E0}" type="pres">
      <dgm:prSet presAssocID="{26337FC0-0AF3-4EDF-AAA2-1A0BC6CF9EBB}" presName="node" presStyleLbl="node1" presStyleIdx="0" presStyleCnt="6" custScaleX="154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A1145-9D10-4F23-858E-7D99527629DD}" type="pres">
      <dgm:prSet presAssocID="{1FA4E9FE-5703-448C-83AB-2E0698A71A92}" presName="sibTrans" presStyleLbl="sibTrans2D1" presStyleIdx="0" presStyleCnt="5" custLinFactNeighborX="12808"/>
      <dgm:spPr/>
      <dgm:t>
        <a:bodyPr/>
        <a:lstStyle/>
        <a:p>
          <a:endParaRPr lang="en-US"/>
        </a:p>
      </dgm:t>
    </dgm:pt>
    <dgm:pt modelId="{063E3D7B-E9AC-4CA0-9F0D-825189241234}" type="pres">
      <dgm:prSet presAssocID="{1FA4E9FE-5703-448C-83AB-2E0698A71A9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BA36963-FE9C-4AA0-A157-044B0A03DBC3}" type="pres">
      <dgm:prSet presAssocID="{C12C9AD7-01A1-4230-80D0-95A555C15906}" presName="node" presStyleLbl="node1" presStyleIdx="1" presStyleCnt="6" custScaleX="130492" custLinFactNeighborX="16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943CE-271D-46ED-B6EA-B0B985CEB046}" type="pres">
      <dgm:prSet presAssocID="{BB3C902C-3D25-4A4E-9BB2-918D4938F52F}" presName="sibTrans" presStyleLbl="sibTrans2D1" presStyleIdx="1" presStyleCnt="5" custLinFactNeighborX="29655"/>
      <dgm:spPr/>
      <dgm:t>
        <a:bodyPr/>
        <a:lstStyle/>
        <a:p>
          <a:endParaRPr lang="en-US"/>
        </a:p>
      </dgm:t>
    </dgm:pt>
    <dgm:pt modelId="{968A94FE-EAF0-4E24-84FB-98CFB849075A}" type="pres">
      <dgm:prSet presAssocID="{BB3C902C-3D25-4A4E-9BB2-918D4938F52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CD60A3C-1EC3-4561-9DE9-F70B719AA522}" type="pres">
      <dgm:prSet presAssocID="{EBDDA428-D395-4D3E-91D5-AD741A10B28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A11F2-73FE-4B93-8ABC-D1945D76B80C}" type="pres">
      <dgm:prSet presAssocID="{2D2C040E-6DEF-4113-98D7-24E8B4F8B29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EE8F233-6ED6-48B7-BEEF-79CCCFD24EE9}" type="pres">
      <dgm:prSet presAssocID="{2D2C040E-6DEF-4113-98D7-24E8B4F8B29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87CD79B-5C52-432F-9823-FBC7AA51DB10}" type="pres">
      <dgm:prSet presAssocID="{7AD6A455-F948-40F1-9122-F6829B9DC2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2B300-9491-4F0B-AAFF-279259FEFE4E}" type="pres">
      <dgm:prSet presAssocID="{1F0008B9-2392-491A-BD8D-D160A399D91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E5B4C84-9134-4584-9B15-8B9C528F024C}" type="pres">
      <dgm:prSet presAssocID="{1F0008B9-2392-491A-BD8D-D160A399D91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803C0C2-6EE7-46A5-A3F6-C5D2E9A412DF}" type="pres">
      <dgm:prSet presAssocID="{AAB87B15-FE7E-4824-8FB8-54E454BA944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E903A-AF05-46F6-B751-6775ACF2053F}" type="pres">
      <dgm:prSet presAssocID="{28E3ACF6-F357-4D59-BD5C-6BF80C09E7D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EC7289A-FA69-4096-8985-C7A0E0C6A555}" type="pres">
      <dgm:prSet presAssocID="{28E3ACF6-F357-4D59-BD5C-6BF80C09E7D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9924737-A308-45FE-9AD3-5CDC6C0BF47E}" type="pres">
      <dgm:prSet presAssocID="{5D99E676-2CFE-4945-9EC2-50BD6A2D75C6}" presName="node" presStyleLbl="node1" presStyleIdx="5" presStyleCnt="6" custLinFactNeighborX="-20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4C242-7B4C-40E4-9C7B-48AD9FEB80F1}" type="presOf" srcId="{28E3ACF6-F357-4D59-BD5C-6BF80C09E7D5}" destId="{7EC7289A-FA69-4096-8985-C7A0E0C6A555}" srcOrd="1" destOrd="0" presId="urn:microsoft.com/office/officeart/2005/8/layout/process1"/>
    <dgm:cxn modelId="{534247F2-F1D4-409A-830D-1FC12A6CFE7B}" type="presOf" srcId="{5D99E676-2CFE-4945-9EC2-50BD6A2D75C6}" destId="{59924737-A308-45FE-9AD3-5CDC6C0BF47E}" srcOrd="0" destOrd="0" presId="urn:microsoft.com/office/officeart/2005/8/layout/process1"/>
    <dgm:cxn modelId="{1171D34A-AAA1-4C7F-8809-F0E8254E8144}" srcId="{A4F63F05-DF3E-4B57-AD67-635B63942C36}" destId="{26337FC0-0AF3-4EDF-AAA2-1A0BC6CF9EBB}" srcOrd="0" destOrd="0" parTransId="{98221500-D5D4-4DDF-8370-0168538EBC57}" sibTransId="{1FA4E9FE-5703-448C-83AB-2E0698A71A92}"/>
    <dgm:cxn modelId="{E9B90313-FE33-4A11-8CC4-B3C33838EBD6}" type="presOf" srcId="{A4F63F05-DF3E-4B57-AD67-635B63942C36}" destId="{FF4ED5C4-C8FC-4D29-BDDB-F8784ACCAF66}" srcOrd="0" destOrd="0" presId="urn:microsoft.com/office/officeart/2005/8/layout/process1"/>
    <dgm:cxn modelId="{EB9262A0-9C64-4D18-9C87-55835E9EF6D2}" type="presOf" srcId="{EBDDA428-D395-4D3E-91D5-AD741A10B28B}" destId="{6CD60A3C-1EC3-4561-9DE9-F70B719AA522}" srcOrd="0" destOrd="0" presId="urn:microsoft.com/office/officeart/2005/8/layout/process1"/>
    <dgm:cxn modelId="{28763650-0636-4D2E-B0B2-397E1032B5BD}" type="presOf" srcId="{1FA4E9FE-5703-448C-83AB-2E0698A71A92}" destId="{070A1145-9D10-4F23-858E-7D99527629DD}" srcOrd="0" destOrd="0" presId="urn:microsoft.com/office/officeart/2005/8/layout/process1"/>
    <dgm:cxn modelId="{74535E98-6E8C-4274-82CA-9EA7CB11A546}" type="presOf" srcId="{28E3ACF6-F357-4D59-BD5C-6BF80C09E7D5}" destId="{AD1E903A-AF05-46F6-B751-6775ACF2053F}" srcOrd="0" destOrd="0" presId="urn:microsoft.com/office/officeart/2005/8/layout/process1"/>
    <dgm:cxn modelId="{D40381A6-2E6B-462A-866E-F0EB799D2EA0}" type="presOf" srcId="{C12C9AD7-01A1-4230-80D0-95A555C15906}" destId="{0BA36963-FE9C-4AA0-A157-044B0A03DBC3}" srcOrd="0" destOrd="0" presId="urn:microsoft.com/office/officeart/2005/8/layout/process1"/>
    <dgm:cxn modelId="{91F3F4E6-5880-42FD-9085-F193D94C7FCC}" type="presOf" srcId="{BB3C902C-3D25-4A4E-9BB2-918D4938F52F}" destId="{968A94FE-EAF0-4E24-84FB-98CFB849075A}" srcOrd="1" destOrd="0" presId="urn:microsoft.com/office/officeart/2005/8/layout/process1"/>
    <dgm:cxn modelId="{4737DB4D-042C-410D-91A0-09E34B447EBD}" type="presOf" srcId="{BB3C902C-3D25-4A4E-9BB2-918D4938F52F}" destId="{A71943CE-271D-46ED-B6EA-B0B985CEB046}" srcOrd="0" destOrd="0" presId="urn:microsoft.com/office/officeart/2005/8/layout/process1"/>
    <dgm:cxn modelId="{52F883FA-A51E-4ACF-AE10-299FB04EE14D}" type="presOf" srcId="{1F0008B9-2392-491A-BD8D-D160A399D91A}" destId="{AE5B4C84-9134-4584-9B15-8B9C528F024C}" srcOrd="1" destOrd="0" presId="urn:microsoft.com/office/officeart/2005/8/layout/process1"/>
    <dgm:cxn modelId="{B7A6E966-CB46-4D23-91C3-E91C5FE1185E}" type="presOf" srcId="{26337FC0-0AF3-4EDF-AAA2-1A0BC6CF9EBB}" destId="{C8715415-9170-45C8-B48B-91AFAC5A56E0}" srcOrd="0" destOrd="0" presId="urn:microsoft.com/office/officeart/2005/8/layout/process1"/>
    <dgm:cxn modelId="{D4324D54-6ACB-4519-A86A-F5C769CEFC7C}" type="presOf" srcId="{2D2C040E-6DEF-4113-98D7-24E8B4F8B29D}" destId="{2EE8F233-6ED6-48B7-BEEF-79CCCFD24EE9}" srcOrd="1" destOrd="0" presId="urn:microsoft.com/office/officeart/2005/8/layout/process1"/>
    <dgm:cxn modelId="{DC21DE67-5C73-4F74-BC17-8CDF0E9C6DD7}" srcId="{A4F63F05-DF3E-4B57-AD67-635B63942C36}" destId="{C12C9AD7-01A1-4230-80D0-95A555C15906}" srcOrd="1" destOrd="0" parTransId="{B8021FF5-B610-4996-9DF0-B370868440BA}" sibTransId="{BB3C902C-3D25-4A4E-9BB2-918D4938F52F}"/>
    <dgm:cxn modelId="{DA3C1AD9-B5C2-40D4-8F5C-A0F1201E3457}" srcId="{A4F63F05-DF3E-4B57-AD67-635B63942C36}" destId="{5D99E676-2CFE-4945-9EC2-50BD6A2D75C6}" srcOrd="5" destOrd="0" parTransId="{C873D9C1-7CC0-4C4B-AD0A-FC843663D940}" sibTransId="{49068D75-12DE-49A7-9680-0E68D837FD71}"/>
    <dgm:cxn modelId="{FCD3080B-DACE-45B4-98B6-49BD60B4F2BC}" srcId="{A4F63F05-DF3E-4B57-AD67-635B63942C36}" destId="{7AD6A455-F948-40F1-9122-F6829B9DC2F1}" srcOrd="3" destOrd="0" parTransId="{2BE66587-C6E1-4970-B194-ED4DEEE8846F}" sibTransId="{1F0008B9-2392-491A-BD8D-D160A399D91A}"/>
    <dgm:cxn modelId="{F436566E-BD9E-4FE9-AD5B-64E57D1D6D06}" type="presOf" srcId="{7AD6A455-F948-40F1-9122-F6829B9DC2F1}" destId="{C87CD79B-5C52-432F-9823-FBC7AA51DB10}" srcOrd="0" destOrd="0" presId="urn:microsoft.com/office/officeart/2005/8/layout/process1"/>
    <dgm:cxn modelId="{D7751907-E689-42F2-B23E-9853B03D9562}" srcId="{A4F63F05-DF3E-4B57-AD67-635B63942C36}" destId="{EBDDA428-D395-4D3E-91D5-AD741A10B28B}" srcOrd="2" destOrd="0" parTransId="{82799285-219E-49A0-A349-06F1BAA51B15}" sibTransId="{2D2C040E-6DEF-4113-98D7-24E8B4F8B29D}"/>
    <dgm:cxn modelId="{6F28EEBB-C586-4E17-836C-3300AA98A296}" type="presOf" srcId="{1FA4E9FE-5703-448C-83AB-2E0698A71A92}" destId="{063E3D7B-E9AC-4CA0-9F0D-825189241234}" srcOrd="1" destOrd="0" presId="urn:microsoft.com/office/officeart/2005/8/layout/process1"/>
    <dgm:cxn modelId="{2555DDD6-B9E0-4DE8-82FD-31094AA17494}" type="presOf" srcId="{1F0008B9-2392-491A-BD8D-D160A399D91A}" destId="{A962B300-9491-4F0B-AAFF-279259FEFE4E}" srcOrd="0" destOrd="0" presId="urn:microsoft.com/office/officeart/2005/8/layout/process1"/>
    <dgm:cxn modelId="{524217F8-5172-4A57-9AB2-209C411D858A}" type="presOf" srcId="{AAB87B15-FE7E-4824-8FB8-54E454BA9441}" destId="{6803C0C2-6EE7-46A5-A3F6-C5D2E9A412DF}" srcOrd="0" destOrd="0" presId="urn:microsoft.com/office/officeart/2005/8/layout/process1"/>
    <dgm:cxn modelId="{7BA3954B-BE2F-40D4-8BA4-51B7E42E242E}" srcId="{A4F63F05-DF3E-4B57-AD67-635B63942C36}" destId="{AAB87B15-FE7E-4824-8FB8-54E454BA9441}" srcOrd="4" destOrd="0" parTransId="{3437D26F-8DBD-4587-818A-BDD71611EF38}" sibTransId="{28E3ACF6-F357-4D59-BD5C-6BF80C09E7D5}"/>
    <dgm:cxn modelId="{D87967C5-7308-4147-9998-79861059AD50}" type="presOf" srcId="{2D2C040E-6DEF-4113-98D7-24E8B4F8B29D}" destId="{A97A11F2-73FE-4B93-8ABC-D1945D76B80C}" srcOrd="0" destOrd="0" presId="urn:microsoft.com/office/officeart/2005/8/layout/process1"/>
    <dgm:cxn modelId="{9DC81D43-B09A-46D9-8065-E20ACD8F1226}" type="presParOf" srcId="{FF4ED5C4-C8FC-4D29-BDDB-F8784ACCAF66}" destId="{C8715415-9170-45C8-B48B-91AFAC5A56E0}" srcOrd="0" destOrd="0" presId="urn:microsoft.com/office/officeart/2005/8/layout/process1"/>
    <dgm:cxn modelId="{76ACC8B7-173A-4DF4-8F40-7CABAD8E908C}" type="presParOf" srcId="{FF4ED5C4-C8FC-4D29-BDDB-F8784ACCAF66}" destId="{070A1145-9D10-4F23-858E-7D99527629DD}" srcOrd="1" destOrd="0" presId="urn:microsoft.com/office/officeart/2005/8/layout/process1"/>
    <dgm:cxn modelId="{5CA810BF-1629-4F9D-9B98-BFE1862273A4}" type="presParOf" srcId="{070A1145-9D10-4F23-858E-7D99527629DD}" destId="{063E3D7B-E9AC-4CA0-9F0D-825189241234}" srcOrd="0" destOrd="0" presId="urn:microsoft.com/office/officeart/2005/8/layout/process1"/>
    <dgm:cxn modelId="{20ECD36F-BC9F-400F-B51E-E2CAB7E67C87}" type="presParOf" srcId="{FF4ED5C4-C8FC-4D29-BDDB-F8784ACCAF66}" destId="{0BA36963-FE9C-4AA0-A157-044B0A03DBC3}" srcOrd="2" destOrd="0" presId="urn:microsoft.com/office/officeart/2005/8/layout/process1"/>
    <dgm:cxn modelId="{96BB45C1-6505-4A6A-9645-EB5212076AFC}" type="presParOf" srcId="{FF4ED5C4-C8FC-4D29-BDDB-F8784ACCAF66}" destId="{A71943CE-271D-46ED-B6EA-B0B985CEB046}" srcOrd="3" destOrd="0" presId="urn:microsoft.com/office/officeart/2005/8/layout/process1"/>
    <dgm:cxn modelId="{B88626DB-B452-4330-BB67-17E31BA0ADCA}" type="presParOf" srcId="{A71943CE-271D-46ED-B6EA-B0B985CEB046}" destId="{968A94FE-EAF0-4E24-84FB-98CFB849075A}" srcOrd="0" destOrd="0" presId="urn:microsoft.com/office/officeart/2005/8/layout/process1"/>
    <dgm:cxn modelId="{FB2A79F5-BD82-4A17-89C1-2F6939ADA0D5}" type="presParOf" srcId="{FF4ED5C4-C8FC-4D29-BDDB-F8784ACCAF66}" destId="{6CD60A3C-1EC3-4561-9DE9-F70B719AA522}" srcOrd="4" destOrd="0" presId="urn:microsoft.com/office/officeart/2005/8/layout/process1"/>
    <dgm:cxn modelId="{2266C7FB-CEAF-4EA5-9779-CC4A08B46EE2}" type="presParOf" srcId="{FF4ED5C4-C8FC-4D29-BDDB-F8784ACCAF66}" destId="{A97A11F2-73FE-4B93-8ABC-D1945D76B80C}" srcOrd="5" destOrd="0" presId="urn:microsoft.com/office/officeart/2005/8/layout/process1"/>
    <dgm:cxn modelId="{D633548D-0456-47FC-AE1F-A9D995F3FB52}" type="presParOf" srcId="{A97A11F2-73FE-4B93-8ABC-D1945D76B80C}" destId="{2EE8F233-6ED6-48B7-BEEF-79CCCFD24EE9}" srcOrd="0" destOrd="0" presId="urn:microsoft.com/office/officeart/2005/8/layout/process1"/>
    <dgm:cxn modelId="{CF84C7B8-188C-4061-8D44-9C9C3B6B8CF6}" type="presParOf" srcId="{FF4ED5C4-C8FC-4D29-BDDB-F8784ACCAF66}" destId="{C87CD79B-5C52-432F-9823-FBC7AA51DB10}" srcOrd="6" destOrd="0" presId="urn:microsoft.com/office/officeart/2005/8/layout/process1"/>
    <dgm:cxn modelId="{2636F302-FC97-487B-845D-B90AB2CB20E8}" type="presParOf" srcId="{FF4ED5C4-C8FC-4D29-BDDB-F8784ACCAF66}" destId="{A962B300-9491-4F0B-AAFF-279259FEFE4E}" srcOrd="7" destOrd="0" presId="urn:microsoft.com/office/officeart/2005/8/layout/process1"/>
    <dgm:cxn modelId="{C24D231B-3C82-4B79-92FE-47F58527E829}" type="presParOf" srcId="{A962B300-9491-4F0B-AAFF-279259FEFE4E}" destId="{AE5B4C84-9134-4584-9B15-8B9C528F024C}" srcOrd="0" destOrd="0" presId="urn:microsoft.com/office/officeart/2005/8/layout/process1"/>
    <dgm:cxn modelId="{BAACA101-E93E-4FEA-AD47-49C1858A810D}" type="presParOf" srcId="{FF4ED5C4-C8FC-4D29-BDDB-F8784ACCAF66}" destId="{6803C0C2-6EE7-46A5-A3F6-C5D2E9A412DF}" srcOrd="8" destOrd="0" presId="urn:microsoft.com/office/officeart/2005/8/layout/process1"/>
    <dgm:cxn modelId="{9A8C3154-A869-498A-86C3-C67CCA3CBE8B}" type="presParOf" srcId="{FF4ED5C4-C8FC-4D29-BDDB-F8784ACCAF66}" destId="{AD1E903A-AF05-46F6-B751-6775ACF2053F}" srcOrd="9" destOrd="0" presId="urn:microsoft.com/office/officeart/2005/8/layout/process1"/>
    <dgm:cxn modelId="{7FB08C9D-8B14-4772-A0D8-1D34535FA543}" type="presParOf" srcId="{AD1E903A-AF05-46F6-B751-6775ACF2053F}" destId="{7EC7289A-FA69-4096-8985-C7A0E0C6A555}" srcOrd="0" destOrd="0" presId="urn:microsoft.com/office/officeart/2005/8/layout/process1"/>
    <dgm:cxn modelId="{D9A3513F-605F-4F4D-AA25-0EC97351C5C9}" type="presParOf" srcId="{FF4ED5C4-C8FC-4D29-BDDB-F8784ACCAF66}" destId="{59924737-A308-45FE-9AD3-5CDC6C0BF47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15415-9170-45C8-B48B-91AFAC5A56E0}">
      <dsp:nvSpPr>
        <dsp:cNvPr id="0" name=""/>
        <dsp:cNvSpPr/>
      </dsp:nvSpPr>
      <dsp:spPr>
        <a:xfrm>
          <a:off x="20034" y="0"/>
          <a:ext cx="4826801" cy="4314094"/>
        </a:xfrm>
        <a:prstGeom prst="roundRect">
          <a:avLst>
            <a:gd name="adj" fmla="val 10000"/>
          </a:avLst>
        </a:prstGeom>
        <a:solidFill>
          <a:srgbClr val="9999FF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Isolate DNA from cow rumen microbes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Amplify the gene isolated DNA by PCR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Insert the gene sequence into expression vector and transform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Top10 </a:t>
          </a:r>
          <a:r>
            <a:rPr lang="en-US" sz="3200" b="1" i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E. coli </a:t>
          </a:r>
        </a:p>
      </dsp:txBody>
      <dsp:txXfrm>
        <a:off x="146389" y="126355"/>
        <a:ext cx="4574091" cy="4061384"/>
      </dsp:txXfrm>
    </dsp:sp>
    <dsp:sp modelId="{070A1145-9D10-4F23-858E-7D99527629DD}">
      <dsp:nvSpPr>
        <dsp:cNvPr id="0" name=""/>
        <dsp:cNvSpPr/>
      </dsp:nvSpPr>
      <dsp:spPr>
        <a:xfrm>
          <a:off x="5308236" y="1770181"/>
          <a:ext cx="769285" cy="773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308236" y="1924927"/>
        <a:ext cx="538500" cy="464238"/>
      </dsp:txXfrm>
    </dsp:sp>
    <dsp:sp modelId="{0BA36963-FE9C-4AA0-A157-044B0A03DBC3}">
      <dsp:nvSpPr>
        <dsp:cNvPr id="0" name=""/>
        <dsp:cNvSpPr/>
      </dsp:nvSpPr>
      <dsp:spPr>
        <a:xfrm>
          <a:off x="6298318" y="0"/>
          <a:ext cx="4071197" cy="4314094"/>
        </a:xfrm>
        <a:prstGeom prst="roundRect">
          <a:avLst>
            <a:gd name="adj" fmla="val 10000"/>
          </a:avLst>
        </a:prstGeom>
        <a:solidFill>
          <a:srgbClr val="00FFFF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Colony PCR to identify recombinant vectors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Isolate plasmid, sequence to verify cellulase gene insert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Transform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BL21 </a:t>
          </a:r>
          <a:r>
            <a:rPr lang="en-US" sz="3200" b="1" i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E. coli</a:t>
          </a:r>
          <a:endParaRPr lang="en-US" sz="3200" b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17559" y="119241"/>
        <a:ext cx="3832715" cy="4075612"/>
      </dsp:txXfrm>
    </dsp:sp>
    <dsp:sp modelId="{A71943CE-271D-46ED-B6EA-B0B985CEB046}">
      <dsp:nvSpPr>
        <dsp:cNvPr id="0" name=""/>
        <dsp:cNvSpPr/>
      </dsp:nvSpPr>
      <dsp:spPr>
        <a:xfrm>
          <a:off x="10794775" y="1770181"/>
          <a:ext cx="553544" cy="773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794775" y="1924927"/>
        <a:ext cx="387481" cy="464238"/>
      </dsp:txXfrm>
    </dsp:sp>
    <dsp:sp modelId="{6CD60A3C-1EC3-4561-9DE9-F70B719AA522}">
      <dsp:nvSpPr>
        <dsp:cNvPr id="0" name=""/>
        <dsp:cNvSpPr/>
      </dsp:nvSpPr>
      <dsp:spPr>
        <a:xfrm>
          <a:off x="11413939" y="0"/>
          <a:ext cx="3119882" cy="4314094"/>
        </a:xfrm>
        <a:prstGeom prst="roundRect">
          <a:avLst>
            <a:gd name="adj" fmla="val 10000"/>
          </a:avLst>
        </a:prstGeom>
        <a:solidFill>
          <a:srgbClr val="66FF99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Grow  culture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Activate protein production with IPTG</a:t>
          </a:r>
        </a:p>
      </dsp:txBody>
      <dsp:txXfrm>
        <a:off x="11505317" y="91378"/>
        <a:ext cx="2937126" cy="4131338"/>
      </dsp:txXfrm>
    </dsp:sp>
    <dsp:sp modelId="{A97A11F2-73FE-4B93-8ABC-D1945D76B80C}">
      <dsp:nvSpPr>
        <dsp:cNvPr id="0" name=""/>
        <dsp:cNvSpPr/>
      </dsp:nvSpPr>
      <dsp:spPr>
        <a:xfrm>
          <a:off x="14845810" y="1770181"/>
          <a:ext cx="661415" cy="773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845810" y="1924927"/>
        <a:ext cx="462991" cy="464238"/>
      </dsp:txXfrm>
    </dsp:sp>
    <dsp:sp modelId="{C87CD79B-5C52-432F-9823-FBC7AA51DB10}">
      <dsp:nvSpPr>
        <dsp:cNvPr id="0" name=""/>
        <dsp:cNvSpPr/>
      </dsp:nvSpPr>
      <dsp:spPr>
        <a:xfrm>
          <a:off x="15781775" y="0"/>
          <a:ext cx="3119882" cy="4314094"/>
        </a:xfrm>
        <a:prstGeom prst="roundRect">
          <a:avLst>
            <a:gd name="adj" fmla="val 10000"/>
          </a:avLst>
        </a:prstGeom>
        <a:solidFill>
          <a:srgbClr val="FFFF99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Isolate protein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Analyze concentration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purify the His-tagged proteins</a:t>
          </a:r>
        </a:p>
      </dsp:txBody>
      <dsp:txXfrm>
        <a:off x="15873153" y="91378"/>
        <a:ext cx="2937126" cy="4131338"/>
      </dsp:txXfrm>
    </dsp:sp>
    <dsp:sp modelId="{A962B300-9491-4F0B-AAFF-279259FEFE4E}">
      <dsp:nvSpPr>
        <dsp:cNvPr id="0" name=""/>
        <dsp:cNvSpPr/>
      </dsp:nvSpPr>
      <dsp:spPr>
        <a:xfrm>
          <a:off x="19213646" y="1770181"/>
          <a:ext cx="661415" cy="773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213646" y="1924927"/>
        <a:ext cx="462991" cy="464238"/>
      </dsp:txXfrm>
    </dsp:sp>
    <dsp:sp modelId="{6803C0C2-6EE7-46A5-A3F6-C5D2E9A412DF}">
      <dsp:nvSpPr>
        <dsp:cNvPr id="0" name=""/>
        <dsp:cNvSpPr/>
      </dsp:nvSpPr>
      <dsp:spPr>
        <a:xfrm>
          <a:off x="20149610" y="0"/>
          <a:ext cx="3119882" cy="4314094"/>
        </a:xfrm>
        <a:prstGeom prst="roundRect">
          <a:avLst>
            <a:gd name="adj" fmla="val 10000"/>
          </a:avLst>
        </a:prstGeom>
        <a:solidFill>
          <a:srgbClr val="FF99FF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CMC Cellulase Plate Assay</a:t>
          </a:r>
          <a:endParaRPr lang="en-US" sz="3200" b="1" i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i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Visualize Protein SDS-PAGE</a:t>
          </a:r>
        </a:p>
      </dsp:txBody>
      <dsp:txXfrm>
        <a:off x="20240988" y="91378"/>
        <a:ext cx="2937126" cy="4131338"/>
      </dsp:txXfrm>
    </dsp:sp>
    <dsp:sp modelId="{AD1E903A-AF05-46F6-B751-6775ACF2053F}">
      <dsp:nvSpPr>
        <dsp:cNvPr id="0" name=""/>
        <dsp:cNvSpPr/>
      </dsp:nvSpPr>
      <dsp:spPr>
        <a:xfrm>
          <a:off x="23516996" y="1770181"/>
          <a:ext cx="524707" cy="773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516996" y="1924927"/>
        <a:ext cx="367295" cy="464238"/>
      </dsp:txXfrm>
    </dsp:sp>
    <dsp:sp modelId="{59924737-A308-45FE-9AD3-5CDC6C0BF47E}">
      <dsp:nvSpPr>
        <dsp:cNvPr id="0" name=""/>
        <dsp:cNvSpPr/>
      </dsp:nvSpPr>
      <dsp:spPr>
        <a:xfrm>
          <a:off x="24259507" y="0"/>
          <a:ext cx="3119882" cy="4314094"/>
        </a:xfrm>
        <a:prstGeom prst="roundRect">
          <a:avLst>
            <a:gd name="adj" fmla="val 10000"/>
          </a:avLst>
        </a:prstGeom>
        <a:solidFill>
          <a:srgbClr val="9999FF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Further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Research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Scaffold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Student Design</a:t>
          </a:r>
          <a:endParaRPr lang="en-US" sz="3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350885" y="91378"/>
        <a:ext cx="2937126" cy="4131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0.04121</cdr:x>
      <cdr:y>0.16882</cdr:y>
    </cdr:from>
    <cdr:to>
      <cdr:x>0.42004</cdr:x>
      <cdr:y>0.71613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43763" y="1722811"/>
          <a:ext cx="7757160" cy="5585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FF9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21" Type="http://schemas.openxmlformats.org/officeDocument/2006/relationships/chart" Target="../charts/chart2.xml"/><Relationship Id="rId7" Type="http://schemas.openxmlformats.org/officeDocument/2006/relationships/image" Target="../media/image5.jpg"/><Relationship Id="rId12" Type="http://schemas.openxmlformats.org/officeDocument/2006/relationships/diagramData" Target="../diagrams/data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20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.xml"/><Relationship Id="rId2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9218424" y="0"/>
            <a:ext cx="9985073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smtClean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smtClean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smtClean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smtClean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  <a:endParaRPr lang="en-US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-30145" y="1084778"/>
            <a:ext cx="11571511" cy="3183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1957" y="1337555"/>
            <a:ext cx="25976634" cy="1044596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2500" b="1" dirty="0" smtClean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CUREs Lab Students</a:t>
            </a:r>
            <a:r>
              <a:rPr lang="en-US" sz="12500" dirty="0" smtClean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 conducting relevant research report significant </a:t>
            </a:r>
            <a:r>
              <a:rPr lang="en-US" sz="12500" b="1" dirty="0" smtClean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gains </a:t>
            </a:r>
            <a:r>
              <a:rPr lang="en-US" sz="12500" dirty="0" smtClean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in analyzing data , problem solving, and understanding</a:t>
            </a:r>
            <a:r>
              <a:rPr lang="en-US" sz="12500" dirty="0" smtClean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. </a:t>
            </a:r>
            <a:endParaRPr lang="en-US" sz="125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1157635" y="6694886"/>
            <a:ext cx="10241884" cy="2594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BACKGROUND:  </a:t>
            </a:r>
            <a:endParaRPr lang="en-US" sz="2800" dirty="0" smtClean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latin typeface="Lato" panose="020F0502020204030203" pitchFamily="34" charset="0"/>
                <a:cs typeface="Segoe UI" panose="020B0502040204020203" pitchFamily="34" charset="0"/>
              </a:rPr>
              <a:t>Undergraduate </a:t>
            </a:r>
            <a:r>
              <a:rPr lang="en-US" sz="2800" b="1" i="1" dirty="0">
                <a:latin typeface="Lato" panose="020F0502020204030203" pitchFamily="34" charset="0"/>
                <a:cs typeface="Segoe UI" panose="020B0502040204020203" pitchFamily="34" charset="0"/>
              </a:rPr>
              <a:t>research is a high-impact educational </a:t>
            </a:r>
            <a:r>
              <a:rPr lang="en-US" sz="2800" b="1" i="1" dirty="0" smtClean="0">
                <a:latin typeface="Lato" panose="020F0502020204030203" pitchFamily="34" charset="0"/>
                <a:cs typeface="Segoe UI" panose="020B0502040204020203" pitchFamily="34" charset="0"/>
              </a:rPr>
              <a:t>practice </a:t>
            </a:r>
            <a:r>
              <a:rPr lang="en-US" sz="2800" i="1" dirty="0" smtClean="0">
                <a:latin typeface="Lato" panose="020F0502020204030203" pitchFamily="34" charset="0"/>
                <a:cs typeface="Segoe UI" panose="020B0502040204020203" pitchFamily="34" charset="0"/>
              </a:rPr>
              <a:t>(</a:t>
            </a:r>
            <a:r>
              <a:rPr lang="en-US" sz="2800" i="1" dirty="0" err="1" smtClean="0">
                <a:latin typeface="Lato" panose="020F0502020204030203" pitchFamily="34" charset="0"/>
                <a:cs typeface="Segoe UI" panose="020B0502040204020203" pitchFamily="34" charset="0"/>
              </a:rPr>
              <a:t>Koh</a:t>
            </a:r>
            <a:r>
              <a:rPr lang="en-US" sz="2800" i="1" dirty="0" smtClean="0">
                <a:latin typeface="Lato" panose="020F0502020204030203" pitchFamily="34" charset="0"/>
                <a:cs typeface="Segoe UI" panose="020B0502040204020203" pitchFamily="34" charset="0"/>
              </a:rPr>
              <a:t> 2008 AAC&amp;U).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Lato" panose="020F0502020204030203" pitchFamily="34" charset="0"/>
                <a:cs typeface="Segoe UI" panose="020B0502040204020203" pitchFamily="34" charset="0"/>
              </a:rPr>
              <a:t>The Problem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Lato" panose="020F0502020204030203" pitchFamily="34" charset="0"/>
                <a:cs typeface="Segoe UI" panose="020B0502040204020203" pitchFamily="34" charset="0"/>
              </a:rPr>
              <a:t>O</a:t>
            </a:r>
            <a:r>
              <a:rPr lang="en-US" sz="2800" i="1" dirty="0" smtClean="0">
                <a:latin typeface="Lato" panose="020F0502020204030203" pitchFamily="34" charset="0"/>
                <a:cs typeface="Segoe UI" panose="020B0502040204020203" pitchFamily="34" charset="0"/>
              </a:rPr>
              <a:t>nly </a:t>
            </a:r>
            <a:r>
              <a:rPr lang="en-US" sz="2800" i="1" dirty="0">
                <a:latin typeface="Lato" panose="020F0502020204030203" pitchFamily="34" charset="0"/>
                <a:cs typeface="Segoe UI" panose="020B0502040204020203" pitchFamily="34" charset="0"/>
              </a:rPr>
              <a:t>a limited number of student are able to access in depth research experiences due to limited faculty time and funding.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  <a:endParaRPr lang="en-US" sz="2800" dirty="0" smtClean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0" lvl="1">
              <a:lnSpc>
                <a:spcPct val="120000"/>
              </a:lnSpc>
            </a:pPr>
            <a:r>
              <a:rPr lang="en-US" sz="2800" b="1" dirty="0" smtClean="0">
                <a:solidFill>
                  <a:srgbClr val="99000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Approach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C0000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Incorporate course based undergraduate research experiences (CUREs) into course </a:t>
            </a:r>
            <a:r>
              <a:rPr lang="en-US" sz="2800" i="1" dirty="0" smtClean="0">
                <a:solidFill>
                  <a:srgbClr val="C0000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design </a:t>
            </a:r>
            <a:endParaRPr lang="en-US" sz="2800" i="1" dirty="0">
              <a:solidFill>
                <a:srgbClr val="C0000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CHEM 434L Biochemistry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I (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HSU)</a:t>
            </a: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BIOT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355 - Molecular 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Biotechnology (CSUSM)</a:t>
            </a: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lvl="2" indent="-914400">
              <a:lnSpc>
                <a:spcPct val="12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Relevant Research! </a:t>
            </a:r>
            <a:r>
              <a:rPr lang="en-US" sz="2800" b="1" dirty="0" smtClean="0">
                <a:solidFill>
                  <a:srgbClr val="00B050"/>
                </a:solidFill>
                <a:latin typeface="Lato" panose="020F050202020403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Biofuels</a:t>
            </a:r>
            <a:endParaRPr lang="en-US" sz="2800" b="1" dirty="0" smtClean="0">
              <a:solidFill>
                <a:srgbClr val="00B05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latin typeface="Lato" panose="020F0502020204030203" pitchFamily="34" charset="0"/>
                <a:cs typeface="Segoe UI" panose="020B0502040204020203" pitchFamily="34" charset="0"/>
              </a:rPr>
              <a:t>Students investigate potential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cellulase enzymes </a:t>
            </a:r>
            <a:endParaRPr lang="en-US" sz="2800" dirty="0" smtClean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for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their ability to break down </a:t>
            </a:r>
            <a:endParaRPr lang="en-US" sz="2800" dirty="0" smtClean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c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ellulose for biofuels.</a:t>
            </a: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Partner with DOE </a:t>
            </a:r>
          </a:p>
          <a:p>
            <a:pPr lvl="2">
              <a:lnSpc>
                <a:spcPct val="120000"/>
              </a:lnSpc>
            </a:pPr>
            <a:r>
              <a:rPr lang="en-US" sz="2800" b="1" dirty="0" smtClean="0">
                <a:latin typeface="Lato" panose="020F0502020204030203" pitchFamily="34" charset="0"/>
                <a:cs typeface="Segoe UI" panose="020B0502040204020203" pitchFamily="34" charset="0"/>
              </a:rPr>
              <a:t>Joint </a:t>
            </a:r>
            <a:r>
              <a:rPr lang="en-US" sz="2800" b="1" dirty="0">
                <a:latin typeface="Lato" panose="020F0502020204030203" pitchFamily="34" charset="0"/>
                <a:cs typeface="Segoe UI" panose="020B0502040204020203" pitchFamily="34" charset="0"/>
              </a:rPr>
              <a:t>Genome Institute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and</a:t>
            </a:r>
            <a:r>
              <a:rPr lang="en-US" sz="2800" b="1" dirty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  <a:endParaRPr lang="en-US" sz="2800" b="1" dirty="0" smtClean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2800" b="1" dirty="0" smtClean="0">
                <a:latin typeface="Lato" panose="020F0502020204030203" pitchFamily="34" charset="0"/>
                <a:cs typeface="Segoe UI" panose="020B0502040204020203" pitchFamily="34" charset="0"/>
              </a:rPr>
              <a:t>UC Davis</a:t>
            </a:r>
          </a:p>
          <a:p>
            <a:pPr lvl="2">
              <a:lnSpc>
                <a:spcPct val="120000"/>
              </a:lnSpc>
            </a:pPr>
            <a:endParaRPr lang="en-US" sz="2800" dirty="0" smtClean="0">
              <a:solidFill>
                <a:srgbClr val="C0000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0" lvl="2">
              <a:lnSpc>
                <a:spcPct val="120000"/>
              </a:lnSpc>
            </a:pPr>
            <a:r>
              <a:rPr lang="en-US" sz="2800" b="1" dirty="0" smtClean="0">
                <a:solidFill>
                  <a:srgbClr val="99000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 Goal</a:t>
            </a: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Identify novel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Segoe UI" panose="020B0502040204020203" pitchFamily="34" charset="0"/>
              </a:rPr>
              <a:t>cellulase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 enzymes</a:t>
            </a: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Develop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better biofuel production 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methods</a:t>
            </a: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U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ltimately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reduce carbon dioxide 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emissions</a:t>
            </a:r>
          </a:p>
          <a:p>
            <a:pPr lvl="2">
              <a:lnSpc>
                <a:spcPct val="120000"/>
              </a:lnSpc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 </a:t>
            </a:r>
          </a:p>
          <a:p>
            <a:pPr marL="0" lvl="2">
              <a:lnSpc>
                <a:spcPct val="12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Educational Goal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M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ore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students can 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access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high-impact 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research practices </a:t>
            </a: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to a broader array of diverse students and can serve as an equity based practice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.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56% (CSUSM) - 61% (HSU) students report no prior research.  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METHODS 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Hess </a:t>
            </a:r>
            <a:r>
              <a:rPr lang="en-US" sz="2800" b="1" i="1" dirty="0" smtClean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et al </a:t>
            </a:r>
            <a:r>
              <a:rPr lang="en-US" sz="2800" b="1" dirty="0" smtClean="0">
                <a:solidFill>
                  <a:srgbClr val="8C1616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2011 </a:t>
            </a:r>
            <a:r>
              <a:rPr lang="en-US" sz="2800" b="1" dirty="0"/>
              <a:t>B</a:t>
            </a:r>
            <a:r>
              <a:rPr lang="en-US" sz="2800" b="1" dirty="0" smtClean="0"/>
              <a:t>ioprospecting </a:t>
            </a:r>
            <a:r>
              <a:rPr lang="en-US" sz="2800" b="1" dirty="0"/>
              <a:t>for </a:t>
            </a:r>
            <a:r>
              <a:rPr lang="en-US" sz="2800" b="1" dirty="0" err="1" smtClean="0"/>
              <a:t>Cellulases</a:t>
            </a:r>
            <a:r>
              <a:rPr lang="en-US" sz="2800" b="1" dirty="0" smtClean="0"/>
              <a:t> (JGI partners)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Lato" panose="020F0502020204030203" pitchFamily="34" charset="0"/>
                <a:cs typeface="Segoe UI" panose="020B0502040204020203" pitchFamily="34" charset="0"/>
              </a:rPr>
              <a:t>Metagenomic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 analysis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	of cow rumen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Lato" panose="020F0502020204030203" pitchFamily="34" charset="0"/>
                <a:cs typeface="Segoe UI" panose="020B0502040204020203" pitchFamily="34" charset="0"/>
              </a:rPr>
              <a:t>Switchgrass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 bovine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Lato" panose="020F0502020204030203" pitchFamily="34" charset="0"/>
                <a:cs typeface="Segoe UI" panose="020B0502040204020203" pitchFamily="34" charset="0"/>
              </a:rPr>
              <a:t>	</a:t>
            </a: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microbiome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Identified 27,755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	Putative carbohydrate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	active genes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Only 90 analyzed (0.3%)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57% enzymatically active</a:t>
            </a:r>
            <a:endParaRPr lang="en-US" sz="2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Research Results</a:t>
            </a:r>
            <a:endParaRPr lang="en-US" sz="2800" b="1" dirty="0">
              <a:solidFill>
                <a:srgbClr val="00B050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Lato" panose="020F0502020204030203" pitchFamily="34" charset="0"/>
                <a:cs typeface="Segoe UI" panose="020B0502040204020203" pitchFamily="34" charset="0"/>
              </a:rPr>
              <a:t>Some cellulase activity observed …Currently under analysis</a:t>
            </a:r>
            <a:endParaRPr lang="en-US" sz="2800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8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9474939" y="1977463"/>
            <a:ext cx="89335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Lato" panose="020F0502020204030203" pitchFamily="34" charset="0"/>
                <a:cs typeface="Segoe UI" panose="020B0502040204020203" pitchFamily="34" charset="0"/>
              </a:rPr>
              <a:t>Assessment</a:t>
            </a:r>
            <a:endParaRPr lang="en-US" sz="54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endParaRPr lang="en-US" sz="54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Lato" panose="020F0502020204030203" pitchFamily="34" charset="0"/>
                <a:cs typeface="Segoe UI" panose="020B0502040204020203" pitchFamily="34" charset="0"/>
              </a:rPr>
              <a:t>Students reported a higher sense of personal achievement, and confidence in their ability to contribute to solving a real world problem.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8C1616"/>
              </a:solidFill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A4CF46-E210-4322-91D1-2A41779F64E4}"/>
              </a:ext>
            </a:extLst>
          </p:cNvPr>
          <p:cNvSpPr/>
          <p:nvPr/>
        </p:nvSpPr>
        <p:spPr>
          <a:xfrm>
            <a:off x="2839835" y="4270895"/>
            <a:ext cx="6341480" cy="2086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PRESENTER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Segoe UI" panose="020B0502040204020203" pitchFamily="34" charset="0"/>
              </a:rPr>
              <a:t>:</a:t>
            </a: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Lato" panose="020F0502020204030203" pitchFamily="34" charset="0"/>
                <a:cs typeface="Segoe UI" panose="020B0502040204020203" pitchFamily="34" charset="0"/>
              </a:rPr>
              <a:t>Dr. Jenny Cappuccio, HSU 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latin typeface="Lato" panose="020F0502020204030203" pitchFamily="34" charset="0"/>
                <a:cs typeface="Segoe UI" panose="020B0502040204020203" pitchFamily="34" charset="0"/>
              </a:rPr>
              <a:t>Dr.  </a:t>
            </a:r>
            <a:r>
              <a:rPr lang="es-ES" sz="3600" b="1" dirty="0">
                <a:latin typeface="Lato" panose="020F0502020204030203" pitchFamily="34" charset="0"/>
                <a:cs typeface="Segoe UI" panose="020B0502040204020203" pitchFamily="34" charset="0"/>
              </a:rPr>
              <a:t>Matthew Escobar, </a:t>
            </a:r>
            <a:r>
              <a:rPr lang="es-ES" sz="3600" b="1" dirty="0" smtClean="0">
                <a:latin typeface="Lato" panose="020F0502020204030203" pitchFamily="34" charset="0"/>
                <a:cs typeface="Segoe UI" panose="020B0502040204020203" pitchFamily="34" charset="0"/>
              </a:rPr>
              <a:t>CSUSM</a:t>
            </a: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723526" y="1461020"/>
            <a:ext cx="101244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latin typeface="Lato" panose="020F0502020204030203" pitchFamily="34" charset="0"/>
                <a:cs typeface="Segoe UI" panose="020B0502040204020203" pitchFamily="34" charset="0"/>
              </a:rPr>
              <a:t>Better Labs Through CUREs</a:t>
            </a:r>
            <a:r>
              <a:rPr lang="en-US" sz="6600" b="1" i="1" dirty="0" smtClean="0">
                <a:latin typeface="Lato" panose="020F0502020204030203" pitchFamily="34" charset="0"/>
                <a:cs typeface="Segoe UI" panose="020B0502040204020203" pitchFamily="34" charset="0"/>
              </a:rPr>
              <a:t>:</a:t>
            </a:r>
            <a:r>
              <a:rPr lang="en-US" sz="6600" i="1" dirty="0">
                <a:latin typeface="Lato" panose="020F0502020204030203" pitchFamily="34" charset="0"/>
                <a:cs typeface="Segoe UI" panose="020B0502040204020203" pitchFamily="34" charset="0"/>
              </a:rPr>
              <a:t/>
            </a:r>
            <a:br>
              <a:rPr lang="en-US" sz="6600" i="1" dirty="0">
                <a:latin typeface="Lato" panose="020F0502020204030203" pitchFamily="34" charset="0"/>
                <a:cs typeface="Segoe UI" panose="020B050204020402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Segoe UI" panose="020B0502040204020203" pitchFamily="34" charset="0"/>
              </a:rPr>
              <a:t>Course Based Undergraduate Research Experiences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39953361" y="23557090"/>
            <a:ext cx="948685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Dr. Jenny Cappuccio, HSU Chemistry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F0502020204030203" pitchFamily="34" charset="0"/>
                <a:cs typeface="Segoe UI" panose="020B0502040204020203" pitchFamily="34" charset="0"/>
              </a:rPr>
              <a:t>Dr.  </a:t>
            </a:r>
            <a:r>
              <a:rPr lang="es-ES" sz="3600" b="1" dirty="0">
                <a:latin typeface="Lato" panose="020F0502020204030203" pitchFamily="34" charset="0"/>
                <a:cs typeface="Segoe UI" panose="020B0502040204020203" pitchFamily="34" charset="0"/>
              </a:rPr>
              <a:t>Matthew Escobar, CSU San Marcos</a:t>
            </a:r>
            <a:endParaRPr lang="en-US" sz="3600" b="1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 descr="DOE Joint Genome Institute - Biosciences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360" y="30037494"/>
            <a:ext cx="3537501" cy="19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lifornia State University San Marcos – Nursing Education Departmen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163" y="26492137"/>
            <a:ext cx="4976090" cy="23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umboldt State University — Associate Vice President and Campus Diversity  Officer : The Journal of Blacks in Higher Edu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540" y="25430876"/>
            <a:ext cx="4186134" cy="41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090" y="6984224"/>
            <a:ext cx="6585740" cy="756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nche in Italia si produrrà biodiesel dalle Alghe | Algh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3096" r="6854" b="23575"/>
          <a:stretch/>
        </p:blipFill>
        <p:spPr>
          <a:xfrm>
            <a:off x="877401" y="4429920"/>
            <a:ext cx="1962434" cy="19277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7029026" y="14825170"/>
            <a:ext cx="4467392" cy="4313099"/>
            <a:chOff x="479784" y="2322889"/>
            <a:chExt cx="3778005" cy="3244176"/>
          </a:xfrm>
        </p:grpSpPr>
        <p:grpSp>
          <p:nvGrpSpPr>
            <p:cNvPr id="46" name="Group 45"/>
            <p:cNvGrpSpPr/>
            <p:nvPr/>
          </p:nvGrpSpPr>
          <p:grpSpPr>
            <a:xfrm>
              <a:off x="479784" y="2322889"/>
              <a:ext cx="3778005" cy="3244176"/>
              <a:chOff x="496608" y="2322889"/>
              <a:chExt cx="3778005" cy="3244176"/>
            </a:xfrm>
          </p:grpSpPr>
          <p:pic>
            <p:nvPicPr>
              <p:cNvPr id="48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1807" y="2322889"/>
                <a:ext cx="1340648" cy="982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496608" y="2502157"/>
                <a:ext cx="3778005" cy="3064908"/>
                <a:chOff x="738431" y="2668001"/>
                <a:chExt cx="3513955" cy="2848701"/>
              </a:xfrm>
            </p:grpSpPr>
            <p:pic>
              <p:nvPicPr>
                <p:cNvPr id="51" name="Picture 6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431" y="2668001"/>
                  <a:ext cx="1035695" cy="7757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1059751" y="3262926"/>
                  <a:ext cx="8244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Starch </a:t>
                  </a:r>
                  <a:endParaRPr lang="en-US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221335" y="3262926"/>
                  <a:ext cx="1031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  <a:r>
                    <a:rPr lang="en-US" dirty="0" smtClean="0"/>
                    <a:t>ellulose</a:t>
                  </a:r>
                  <a:endParaRPr lang="en-US" dirty="0"/>
                </a:p>
              </p:txBody>
            </p: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1411952" y="3544615"/>
                  <a:ext cx="602864" cy="379414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999725" y="3640211"/>
                  <a:ext cx="7978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i="1" dirty="0" smtClean="0"/>
                    <a:t>Alpha amylase</a:t>
                  </a:r>
                  <a:endParaRPr lang="en-US" sz="1400" i="1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892077" y="3726504"/>
                  <a:ext cx="1064513" cy="25820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i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Cellulase</a:t>
                  </a:r>
                  <a:r>
                    <a:rPr lang="en-US" sz="1600" b="1" i="1" dirty="0" smtClean="0"/>
                    <a:t> </a:t>
                  </a: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2374201" y="4638471"/>
                  <a:ext cx="0" cy="45720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 flipH="1">
                  <a:off x="2823560" y="3549877"/>
                  <a:ext cx="634073" cy="431278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1933487" y="5147370"/>
                  <a:ext cx="9001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thanol</a:t>
                  </a:r>
                  <a:endParaRPr 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399677" y="4588785"/>
                  <a:ext cx="1064513" cy="429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i="1" dirty="0" smtClean="0"/>
                    <a:t>Microbial fermentation</a:t>
                  </a:r>
                  <a:endParaRPr lang="en-US" sz="1200" b="1" i="1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963938" y="4364104"/>
                  <a:ext cx="9281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</a:t>
                  </a:r>
                  <a:r>
                    <a:rPr lang="en-US" dirty="0" smtClean="0"/>
                    <a:t>lucose</a:t>
                  </a:r>
                  <a:endParaRPr lang="en-US" dirty="0"/>
                </a:p>
              </p:txBody>
            </p:sp>
          </p:grpSp>
          <p:sp>
            <p:nvSpPr>
              <p:cNvPr id="50" name="Multiply 49"/>
              <p:cNvSpPr/>
              <p:nvPr/>
            </p:nvSpPr>
            <p:spPr>
              <a:xfrm>
                <a:off x="761740" y="2571952"/>
                <a:ext cx="557478" cy="63528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7" name="Picture 4" descr="Glucose - Wikipedia"/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462" y="3461661"/>
              <a:ext cx="905358" cy="980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27" y="26357204"/>
            <a:ext cx="5732126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96564205"/>
              </p:ext>
            </p:extLst>
          </p:nvPr>
        </p:nvGraphicFramePr>
        <p:xfrm>
          <a:off x="11735163" y="26008487"/>
          <a:ext cx="27657364" cy="431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957169" y="24897200"/>
            <a:ext cx="2701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BIOT 355 CSUSM Complete Semester 2019       CHEM 434L -  4 weeks partial semester 2020 (JGI clones)    CHEM 435L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084" name="Picture 12" descr="University of California, Davis - Wikipedia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955" y="29190463"/>
            <a:ext cx="3038537" cy="30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2" name="Straight Connector 3071"/>
          <p:cNvCxnSpPr/>
          <p:nvPr/>
        </p:nvCxnSpPr>
        <p:spPr>
          <a:xfrm>
            <a:off x="3483429" y="24421496"/>
            <a:ext cx="35484079" cy="870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95" t="40265" r="10429" b="10191"/>
          <a:stretch/>
        </p:blipFill>
        <p:spPr>
          <a:xfrm>
            <a:off x="7029026" y="29259323"/>
            <a:ext cx="1979251" cy="2049938"/>
          </a:xfrm>
          <a:prstGeom prst="rect">
            <a:avLst/>
          </a:prstGeom>
        </p:spPr>
      </p:pic>
      <p:graphicFrame>
        <p:nvGraphicFramePr>
          <p:cNvPr id="87" name="Chart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047473"/>
              </p:ext>
            </p:extLst>
          </p:nvPr>
        </p:nvGraphicFramePr>
        <p:xfrm>
          <a:off x="14579117" y="13433486"/>
          <a:ext cx="20168083" cy="1020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89" name="Chart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712342"/>
              </p:ext>
            </p:extLst>
          </p:nvPr>
        </p:nvGraphicFramePr>
        <p:xfrm>
          <a:off x="39953361" y="15917287"/>
          <a:ext cx="8345131" cy="317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90" name="Chart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7689"/>
              </p:ext>
            </p:extLst>
          </p:nvPr>
        </p:nvGraphicFramePr>
        <p:xfrm>
          <a:off x="39917670" y="19988469"/>
          <a:ext cx="8290381" cy="324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33385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11538</TotalTime>
  <Words>541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Segoe UI Black</vt:lpstr>
      <vt:lpstr>Wingdings</vt:lpstr>
      <vt:lpstr>Lato</vt:lpstr>
      <vt:lpstr>Roboto</vt:lpstr>
      <vt:lpstr>Segoe UI</vt:lpstr>
      <vt:lpstr>Arial</vt:lpstr>
      <vt:lpstr>Calibri Light</vt:lpstr>
      <vt:lpstr>Office Theme</vt:lpstr>
      <vt:lpstr>CUREs Lab Students conducting relevant research report significant gains in analyzing data , problem solving, and understanding.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rdc23</cp:lastModifiedBy>
  <cp:revision>172</cp:revision>
  <dcterms:created xsi:type="dcterms:W3CDTF">2019-07-02T13:39:34Z</dcterms:created>
  <dcterms:modified xsi:type="dcterms:W3CDTF">2020-12-16T17:51:35Z</dcterms:modified>
</cp:coreProperties>
</file>